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6"/>
  </p:handoutMasterIdLst>
  <p:sldIdLst>
    <p:sldId id="5972" r:id="rId5"/>
    <p:sldId id="5973" r:id="rId6"/>
    <p:sldId id="5974" r:id="rId7"/>
    <p:sldId id="5982" r:id="rId8"/>
    <p:sldId id="5975" r:id="rId9"/>
    <p:sldId id="5976" r:id="rId10"/>
    <p:sldId id="5977" r:id="rId11"/>
    <p:sldId id="5978" r:id="rId12"/>
    <p:sldId id="5979" r:id="rId13"/>
    <p:sldId id="5984" r:id="rId14"/>
    <p:sldId id="5986" r:id="rId15"/>
    <p:sldId id="5983" r:id="rId16"/>
    <p:sldId id="5985" r:id="rId17"/>
    <p:sldId id="5987" r:id="rId18"/>
    <p:sldId id="5988" r:id="rId19"/>
    <p:sldId id="5989" r:id="rId20"/>
    <p:sldId id="5990" r:id="rId21"/>
    <p:sldId id="5991" r:id="rId22"/>
    <p:sldId id="5992" r:id="rId23"/>
    <p:sldId id="5993" r:id="rId24"/>
    <p:sldId id="5981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Trovato" initials="AT" lastIdx="1" clrIdx="0">
    <p:extLst>
      <p:ext uri="{19B8F6BF-5375-455C-9EA6-DF929625EA0E}">
        <p15:presenceInfo xmlns:p15="http://schemas.microsoft.com/office/powerpoint/2012/main" userId="S-1-5-21-3216829886-3368382442-287413647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01565-FAA3-40B0-AD14-6438DA25AD36}" v="132" dt="2019-04-13T14:37:52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5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Crespi" userId="1fb7285860db696c" providerId="LiveId" clId="{22A01565-FAA3-40B0-AD14-6438DA25AD36}"/>
    <pc:docChg chg="custSel delSld modSld">
      <pc:chgData name="Rodrigo Crespi" userId="1fb7285860db696c" providerId="LiveId" clId="{22A01565-FAA3-40B0-AD14-6438DA25AD36}" dt="2019-04-13T14:37:52.494" v="131" actId="2696"/>
      <pc:docMkLst>
        <pc:docMk/>
      </pc:docMkLst>
      <pc:sldChg chg="del">
        <pc:chgData name="Rodrigo Crespi" userId="1fb7285860db696c" providerId="LiveId" clId="{22A01565-FAA3-40B0-AD14-6438DA25AD36}" dt="2019-04-13T14:37:52.494" v="131" actId="2696"/>
        <pc:sldMkLst>
          <pc:docMk/>
          <pc:sldMk cId="4227194111" sldId="5980"/>
        </pc:sldMkLst>
      </pc:sldChg>
      <pc:sldChg chg="addSp delSp modSp">
        <pc:chgData name="Rodrigo Crespi" userId="1fb7285860db696c" providerId="LiveId" clId="{22A01565-FAA3-40B0-AD14-6438DA25AD36}" dt="2019-04-13T14:24:44.160" v="130" actId="6549"/>
        <pc:sldMkLst>
          <pc:docMk/>
          <pc:sldMk cId="3899079350" sldId="5982"/>
        </pc:sldMkLst>
        <pc:spChg chg="add del mod">
          <ac:chgData name="Rodrigo Crespi" userId="1fb7285860db696c" providerId="LiveId" clId="{22A01565-FAA3-40B0-AD14-6438DA25AD36}" dt="2019-04-13T14:08:02.598" v="2" actId="478"/>
          <ac:spMkLst>
            <pc:docMk/>
            <pc:sldMk cId="3899079350" sldId="5982"/>
            <ac:spMk id="3" creationId="{F58A4ADE-A9AD-4F41-ADDD-F29032A7BB3E}"/>
          </ac:spMkLst>
        </pc:spChg>
        <pc:spChg chg="del">
          <ac:chgData name="Rodrigo Crespi" userId="1fb7285860db696c" providerId="LiveId" clId="{22A01565-FAA3-40B0-AD14-6438DA25AD36}" dt="2019-04-13T14:08:42.359" v="5" actId="478"/>
          <ac:spMkLst>
            <pc:docMk/>
            <pc:sldMk cId="3899079350" sldId="5982"/>
            <ac:spMk id="7" creationId="{222B5F11-6142-3A4B-8EAC-320195264107}"/>
          </ac:spMkLst>
        </pc:spChg>
        <pc:spChg chg="add del mod">
          <ac:chgData name="Rodrigo Crespi" userId="1fb7285860db696c" providerId="LiveId" clId="{22A01565-FAA3-40B0-AD14-6438DA25AD36}" dt="2019-04-13T14:08:50.695" v="9" actId="478"/>
          <ac:spMkLst>
            <pc:docMk/>
            <pc:sldMk cId="3899079350" sldId="5982"/>
            <ac:spMk id="8" creationId="{1D1E3CAB-60E9-4E83-8006-AA62CC0E9C69}"/>
          </ac:spMkLst>
        </pc:spChg>
        <pc:spChg chg="del">
          <ac:chgData name="Rodrigo Crespi" userId="1fb7285860db696c" providerId="LiveId" clId="{22A01565-FAA3-40B0-AD14-6438DA25AD36}" dt="2019-04-13T14:08:52.506" v="10" actId="478"/>
          <ac:spMkLst>
            <pc:docMk/>
            <pc:sldMk cId="3899079350" sldId="5982"/>
            <ac:spMk id="9" creationId="{FE9B7155-52A2-455A-B16C-0840EF8EDBC4}"/>
          </ac:spMkLst>
        </pc:spChg>
        <pc:spChg chg="del">
          <ac:chgData name="Rodrigo Crespi" userId="1fb7285860db696c" providerId="LiveId" clId="{22A01565-FAA3-40B0-AD14-6438DA25AD36}" dt="2019-04-13T14:08:46.702" v="7" actId="478"/>
          <ac:spMkLst>
            <pc:docMk/>
            <pc:sldMk cId="3899079350" sldId="5982"/>
            <ac:spMk id="10" creationId="{4EC880E9-4A46-4CC8-AEBE-30785D98C2FD}"/>
          </ac:spMkLst>
        </pc:spChg>
        <pc:spChg chg="del">
          <ac:chgData name="Rodrigo Crespi" userId="1fb7285860db696c" providerId="LiveId" clId="{22A01565-FAA3-40B0-AD14-6438DA25AD36}" dt="2019-04-13T14:08:45.101" v="6" actId="478"/>
          <ac:spMkLst>
            <pc:docMk/>
            <pc:sldMk cId="3899079350" sldId="5982"/>
            <ac:spMk id="11" creationId="{6348875F-77A3-4B06-B9C0-C6441C74237A}"/>
          </ac:spMkLst>
        </pc:spChg>
        <pc:spChg chg="add del mod">
          <ac:chgData name="Rodrigo Crespi" userId="1fb7285860db696c" providerId="LiveId" clId="{22A01565-FAA3-40B0-AD14-6438DA25AD36}" dt="2019-04-13T14:08:48.986" v="8" actId="478"/>
          <ac:spMkLst>
            <pc:docMk/>
            <pc:sldMk cId="3899079350" sldId="5982"/>
            <ac:spMk id="14" creationId="{1D0BE453-34A8-4094-B485-EA34A84E22FB}"/>
          </ac:spMkLst>
        </pc:spChg>
        <pc:spChg chg="add mod">
          <ac:chgData name="Rodrigo Crespi" userId="1fb7285860db696c" providerId="LiveId" clId="{22A01565-FAA3-40B0-AD14-6438DA25AD36}" dt="2019-04-13T14:24:44.160" v="130" actId="6549"/>
          <ac:spMkLst>
            <pc:docMk/>
            <pc:sldMk cId="3899079350" sldId="5982"/>
            <ac:spMk id="15" creationId="{BD5C70B4-2A57-4D4F-93AB-A5486AABE02E}"/>
          </ac:spMkLst>
        </pc:spChg>
        <pc:spChg chg="add">
          <ac:chgData name="Rodrigo Crespi" userId="1fb7285860db696c" providerId="LiveId" clId="{22A01565-FAA3-40B0-AD14-6438DA25AD36}" dt="2019-04-13T14:08:54.858" v="11"/>
          <ac:spMkLst>
            <pc:docMk/>
            <pc:sldMk cId="3899079350" sldId="5982"/>
            <ac:spMk id="16" creationId="{145EFFCF-3839-4B2B-AAAA-3B06F11C9DC4}"/>
          </ac:spMkLst>
        </pc:spChg>
        <pc:spChg chg="add">
          <ac:chgData name="Rodrigo Crespi" userId="1fb7285860db696c" providerId="LiveId" clId="{22A01565-FAA3-40B0-AD14-6438DA25AD36}" dt="2019-04-13T14:08:54.858" v="11"/>
          <ac:spMkLst>
            <pc:docMk/>
            <pc:sldMk cId="3899079350" sldId="5982"/>
            <ac:spMk id="17" creationId="{EB3F3495-C14F-4238-9FF6-B5963703C55D}"/>
          </ac:spMkLst>
        </pc:spChg>
        <pc:picChg chg="del mod">
          <ac:chgData name="Rodrigo Crespi" userId="1fb7285860db696c" providerId="LiveId" clId="{22A01565-FAA3-40B0-AD14-6438DA25AD36}" dt="2019-04-13T14:08:00.072" v="1" actId="478"/>
          <ac:picMkLst>
            <pc:docMk/>
            <pc:sldMk cId="3899079350" sldId="5982"/>
            <ac:picMk id="4" creationId="{F13E3A33-6793-8847-B655-4B4E77EFCB76}"/>
          </ac:picMkLst>
        </pc:picChg>
        <pc:picChg chg="add mod">
          <ac:chgData name="Rodrigo Crespi" userId="1fb7285860db696c" providerId="LiveId" clId="{22A01565-FAA3-40B0-AD14-6438DA25AD36}" dt="2019-04-13T14:08:10.099" v="4" actId="1076"/>
          <ac:picMkLst>
            <pc:docMk/>
            <pc:sldMk cId="3899079350" sldId="5982"/>
            <ac:picMk id="12" creationId="{6D3A6980-11FB-4377-9884-7A59B3534D30}"/>
          </ac:picMkLst>
        </pc:picChg>
      </pc:sldChg>
      <pc:sldChg chg="modSp">
        <pc:chgData name="Rodrigo Crespi" userId="1fb7285860db696c" providerId="LiveId" clId="{22A01565-FAA3-40B0-AD14-6438DA25AD36}" dt="2019-04-13T14:11:34.323" v="19" actId="20577"/>
        <pc:sldMkLst>
          <pc:docMk/>
          <pc:sldMk cId="3784457956" sldId="5983"/>
        </pc:sldMkLst>
        <pc:spChg chg="mod">
          <ac:chgData name="Rodrigo Crespi" userId="1fb7285860db696c" providerId="LiveId" clId="{22A01565-FAA3-40B0-AD14-6438DA25AD36}" dt="2019-04-13T14:11:34.323" v="19" actId="20577"/>
          <ac:spMkLst>
            <pc:docMk/>
            <pc:sldMk cId="3784457956" sldId="5983"/>
            <ac:spMk id="9" creationId="{763766EA-C02B-5A4D-847C-F528E42AC291}"/>
          </ac:spMkLst>
        </pc:spChg>
      </pc:sldChg>
      <pc:sldChg chg="modSp">
        <pc:chgData name="Rodrigo Crespi" userId="1fb7285860db696c" providerId="LiveId" clId="{22A01565-FAA3-40B0-AD14-6438DA25AD36}" dt="2019-04-13T14:10:39.825" v="16" actId="20577"/>
        <pc:sldMkLst>
          <pc:docMk/>
          <pc:sldMk cId="475652695" sldId="5986"/>
        </pc:sldMkLst>
        <pc:spChg chg="mod">
          <ac:chgData name="Rodrigo Crespi" userId="1fb7285860db696c" providerId="LiveId" clId="{22A01565-FAA3-40B0-AD14-6438DA25AD36}" dt="2019-04-13T14:10:39.825" v="16" actId="20577"/>
          <ac:spMkLst>
            <pc:docMk/>
            <pc:sldMk cId="475652695" sldId="5986"/>
            <ac:spMk id="9" creationId="{763766EA-C02B-5A4D-847C-F528E42AC291}"/>
          </ac:spMkLst>
        </pc:spChg>
      </pc:sldChg>
      <pc:sldChg chg="delSp modSp">
        <pc:chgData name="Rodrigo Crespi" userId="1fb7285860db696c" providerId="LiveId" clId="{22A01565-FAA3-40B0-AD14-6438DA25AD36}" dt="2019-04-13T14:19:41.649" v="120" actId="20577"/>
        <pc:sldMkLst>
          <pc:docMk/>
          <pc:sldMk cId="2155364683" sldId="5987"/>
        </pc:sldMkLst>
        <pc:spChg chg="mod">
          <ac:chgData name="Rodrigo Crespi" userId="1fb7285860db696c" providerId="LiveId" clId="{22A01565-FAA3-40B0-AD14-6438DA25AD36}" dt="2019-04-13T14:19:41.649" v="120" actId="20577"/>
          <ac:spMkLst>
            <pc:docMk/>
            <pc:sldMk cId="2155364683" sldId="5987"/>
            <ac:spMk id="7" creationId="{5C96E07E-8F51-5241-808E-FE32D8E4BE59}"/>
          </ac:spMkLst>
        </pc:spChg>
        <pc:spChg chg="del">
          <ac:chgData name="Rodrigo Crespi" userId="1fb7285860db696c" providerId="LiveId" clId="{22A01565-FAA3-40B0-AD14-6438DA25AD36}" dt="2019-04-13T14:16:04.646" v="20" actId="478"/>
          <ac:spMkLst>
            <pc:docMk/>
            <pc:sldMk cId="2155364683" sldId="5987"/>
            <ac:spMk id="14" creationId="{A3A65577-A084-864E-ACEF-A17EB3FA2BC5}"/>
          </ac:spMkLst>
        </pc:spChg>
      </pc:sldChg>
      <pc:sldChg chg="modSp">
        <pc:chgData name="Rodrigo Crespi" userId="1fb7285860db696c" providerId="LiveId" clId="{22A01565-FAA3-40B0-AD14-6438DA25AD36}" dt="2019-04-13T14:21:41.878" v="129" actId="14100"/>
        <pc:sldMkLst>
          <pc:docMk/>
          <pc:sldMk cId="651207963" sldId="5990"/>
        </pc:sldMkLst>
        <pc:spChg chg="mod">
          <ac:chgData name="Rodrigo Crespi" userId="1fb7285860db696c" providerId="LiveId" clId="{22A01565-FAA3-40B0-AD14-6438DA25AD36}" dt="2019-04-13T14:21:41.878" v="129" actId="14100"/>
          <ac:spMkLst>
            <pc:docMk/>
            <pc:sldMk cId="651207963" sldId="5990"/>
            <ac:spMk id="20" creationId="{20E7D5FB-2C42-314E-9F5E-AB7BD3F13E16}"/>
          </ac:spMkLst>
        </pc:spChg>
        <pc:spChg chg="mod">
          <ac:chgData name="Rodrigo Crespi" userId="1fb7285860db696c" providerId="LiveId" clId="{22A01565-FAA3-40B0-AD14-6438DA25AD36}" dt="2019-04-13T14:21:12.745" v="123" actId="1076"/>
          <ac:spMkLst>
            <pc:docMk/>
            <pc:sldMk cId="651207963" sldId="5990"/>
            <ac:spMk id="21" creationId="{4072D12E-557E-F44B-826F-DE652679965D}"/>
          </ac:spMkLst>
        </pc:spChg>
        <pc:spChg chg="mod">
          <ac:chgData name="Rodrigo Crespi" userId="1fb7285860db696c" providerId="LiveId" clId="{22A01565-FAA3-40B0-AD14-6438DA25AD36}" dt="2019-04-13T14:21:20.813" v="125" actId="404"/>
          <ac:spMkLst>
            <pc:docMk/>
            <pc:sldMk cId="651207963" sldId="5990"/>
            <ac:spMk id="22" creationId="{747389FF-03A6-0B49-B8AB-5487354B72A8}"/>
          </ac:spMkLst>
        </pc:spChg>
        <pc:spChg chg="mod">
          <ac:chgData name="Rodrigo Crespi" userId="1fb7285860db696c" providerId="LiveId" clId="{22A01565-FAA3-40B0-AD14-6438DA25AD36}" dt="2019-04-13T14:21:25.347" v="126" actId="404"/>
          <ac:spMkLst>
            <pc:docMk/>
            <pc:sldMk cId="651207963" sldId="5990"/>
            <ac:spMk id="23" creationId="{24E98795-00A6-C14D-8101-7AD429A36900}"/>
          </ac:spMkLst>
        </pc:spChg>
        <pc:spChg chg="mod">
          <ac:chgData name="Rodrigo Crespi" userId="1fb7285860db696c" providerId="LiveId" clId="{22A01565-FAA3-40B0-AD14-6438DA25AD36}" dt="2019-04-13T14:21:29.145" v="127" actId="404"/>
          <ac:spMkLst>
            <pc:docMk/>
            <pc:sldMk cId="651207963" sldId="5990"/>
            <ac:spMk id="24" creationId="{DFCC5DAA-3444-EC45-86A3-A8036E1B738C}"/>
          </ac:spMkLst>
        </pc:spChg>
        <pc:spChg chg="mod">
          <ac:chgData name="Rodrigo Crespi" userId="1fb7285860db696c" providerId="LiveId" clId="{22A01565-FAA3-40B0-AD14-6438DA25AD36}" dt="2019-04-13T14:21:34.671" v="128" actId="404"/>
          <ac:spMkLst>
            <pc:docMk/>
            <pc:sldMk cId="651207963" sldId="5990"/>
            <ac:spMk id="25" creationId="{7AA25FE6-A319-674D-906A-81DA9FE6D7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750AC8A-4C82-4091-8511-D500AD1C5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C5B3C8-A9F4-4CA9-92A6-87D124883A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9A816-4781-42A6-AD9E-3842C9BE3487}" type="datetimeFigureOut">
              <a:rPr lang="pt-BR" smtClean="0"/>
              <a:t>13/04/2019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1878CE-D921-43F0-9997-D3E325E47D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C54811-AE7A-4DD6-99FA-B954E80086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9E082-A54B-4D48-AC13-597856B330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939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Conf - Hom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452CED3-03B2-4E03-ADA4-C835664DEC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white">
          <a:xfrm>
            <a:off x="187393" y="4679857"/>
            <a:ext cx="3156857" cy="687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12 e 13 de abril de 2019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São Paulo, Brasil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white">
          <a:xfrm>
            <a:off x="187393" y="2749644"/>
            <a:ext cx="4171950" cy="1087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Conectando Pessoas,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Processos e Tecnologia </a:t>
            </a:r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3AD6A733-AF7F-4E23-BF18-1E40CE6B6D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670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Obrig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-1" y="4142214"/>
            <a:ext cx="2251881" cy="2714064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603044" y="3160372"/>
            <a:ext cx="3007062" cy="535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2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OBRIGADO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6" name="Imagem 15" descr="Uma imagem contendo objeto&#10;&#10;Descrição gerada automaticamente">
            <a:extLst>
              <a:ext uri="{FF2B5EF4-FFF2-40B4-BE49-F238E27FC236}">
                <a16:creationId xmlns:a16="http://schemas.microsoft.com/office/drawing/2014/main" id="{A23748D7-CA02-4E6E-A466-E183312FD1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17C5FF6-1CA4-4462-B105-3064E4A898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5776" y="727893"/>
            <a:ext cx="1524000" cy="1444625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/>
          </a:p>
        </p:txBody>
      </p:sp>
      <p:sp>
        <p:nvSpPr>
          <p:cNvPr id="21" name="Espaço Reservado para Imagem 3">
            <a:extLst>
              <a:ext uri="{FF2B5EF4-FFF2-40B4-BE49-F238E27FC236}">
                <a16:creationId xmlns:a16="http://schemas.microsoft.com/office/drawing/2014/main" id="{104E0D78-36BF-44E2-AFE9-CEAF4D2B5D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35776" y="2694603"/>
            <a:ext cx="1524000" cy="1444625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5928FD1C-B55A-4804-8DB4-428B4937CE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5776" y="4671834"/>
            <a:ext cx="1524000" cy="1444625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1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Palestr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1F0FE06-9F8D-4C52-B2CB-218A632887DA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3" name="Imagem 12" descr="Uma imagem contendo objeto&#10;&#10;Descrição gerada automaticamente">
            <a:extLst>
              <a:ext uri="{FF2B5EF4-FFF2-40B4-BE49-F238E27FC236}">
                <a16:creationId xmlns:a16="http://schemas.microsoft.com/office/drawing/2014/main" id="{91CAF00E-BF92-4F94-B646-DAB6B3D770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819896-CA07-41C7-B886-A5D2D690F7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470" y="2033951"/>
            <a:ext cx="9326562" cy="593901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Nome da Trilha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68A28C06-38F8-4885-BA04-00786D1BE1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4470" y="3027401"/>
            <a:ext cx="9326562" cy="1128713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5pPr marL="95250" indent="0" algn="l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pt-BR" dirty="0"/>
              <a:t>TÍTULO DA PALESTRA</a:t>
            </a:r>
          </a:p>
          <a:p>
            <a:r>
              <a:rPr lang="pt-BR" sz="2800" dirty="0"/>
              <a:t>(Idêntico ao publicado no site do evento)</a:t>
            </a:r>
            <a:endParaRPr lang="pt-BR" dirty="0"/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02C8FF3-A5D7-43D2-81C2-31262215CA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470" y="4749612"/>
            <a:ext cx="5205954" cy="4092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Palestrante 1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6A0B3ECA-4B20-45B8-9682-B0CE53FA9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470" y="5372909"/>
            <a:ext cx="5205954" cy="4092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Palestrante 2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F0714423-D06B-4247-9B15-44DDCFED5B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4470" y="5996205"/>
            <a:ext cx="5205954" cy="40924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Palestrante 3</a:t>
            </a:r>
          </a:p>
        </p:txBody>
      </p:sp>
    </p:spTree>
    <p:extLst>
      <p:ext uri="{BB962C8B-B14F-4D97-AF65-F5344CB8AC3E}">
        <p14:creationId xmlns:p14="http://schemas.microsoft.com/office/powerpoint/2010/main" val="2403389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Biograf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5783786-9859-4C68-8925-F639FBBA3A24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413DD7E3-819E-4A78-8B97-7F7226738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97312B-9475-4DF7-8C90-B2519FA2D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2101" y="1460310"/>
            <a:ext cx="2703512" cy="47480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FC17AA-DB63-42C8-885A-1F115E9CE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865" y="1460310"/>
            <a:ext cx="8502066" cy="634711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Nome do Palestrante 1, 2 ou 3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15D5B9E-25BA-488E-8135-7317968D6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65" y="2215671"/>
            <a:ext cx="8502066" cy="2520950"/>
          </a:xfrm>
        </p:spPr>
        <p:txBody>
          <a:bodyPr anchor="ctr"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 dirty="0"/>
              <a:t>Descrição da sua função, cargo ou competência profissional</a:t>
            </a:r>
          </a:p>
        </p:txBody>
      </p:sp>
    </p:spTree>
    <p:extLst>
      <p:ext uri="{BB962C8B-B14F-4D97-AF65-F5344CB8AC3E}">
        <p14:creationId xmlns:p14="http://schemas.microsoft.com/office/powerpoint/2010/main" val="128025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Entidad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4133850" y="668997"/>
            <a:ext cx="6286500" cy="576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4200" b="1" noProof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Doação para Entidades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2687F4C3-2DB6-4A91-B991-0A27B52B76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50984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Patrocinado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7B1FDF-4D18-4CA0-8B6C-9ABCBD2AE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6937" y="1716783"/>
            <a:ext cx="7858126" cy="4472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D5EEDF3-9FC7-4C2B-91BD-EB7F320FFD11}"/>
              </a:ext>
            </a:extLst>
          </p:cNvPr>
          <p:cNvSpPr/>
          <p:nvPr userDrawn="1"/>
        </p:nvSpPr>
        <p:spPr>
          <a:xfrm>
            <a:off x="5200650" y="572287"/>
            <a:ext cx="481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200" b="1" noProof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Patrocinadores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67AD4D44-7B15-431B-96A5-87CB0AF3BB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58680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Latam - Hashta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ACF9B5ED-C92E-4745-A6D0-1B4CA39080DE}"/>
              </a:ext>
            </a:extLst>
          </p:cNvPr>
          <p:cNvSpPr/>
          <p:nvPr userDrawn="1"/>
        </p:nvSpPr>
        <p:spPr bwMode="white">
          <a:xfrm>
            <a:off x="2435939" y="2679594"/>
            <a:ext cx="7320122" cy="149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15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#MVPConf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DADF5DB4-B614-452B-A09B-28C1494D0A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607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7637B86-9393-42F4-9B88-1909AC095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1264" y="2048912"/>
            <a:ext cx="8077561" cy="4206501"/>
          </a:xfr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pt-BR" sz="3200" noProof="0"/>
              <a:t>Tópico 01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02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03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04</a:t>
            </a:r>
            <a:br>
              <a:rPr lang="pt-BR" sz="3200" noProof="0"/>
            </a:br>
            <a:br>
              <a:rPr lang="pt-BR" sz="3200" noProof="0"/>
            </a:br>
            <a:r>
              <a:rPr lang="pt-BR" sz="3200" noProof="0"/>
              <a:t>Tópico 05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1035390-EE76-4C6F-BED1-82CAF46CCA6B}"/>
              </a:ext>
            </a:extLst>
          </p:cNvPr>
          <p:cNvSpPr/>
          <p:nvPr userDrawn="1"/>
        </p:nvSpPr>
        <p:spPr>
          <a:xfrm>
            <a:off x="5866086" y="572287"/>
            <a:ext cx="21371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pt-BR" sz="42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FF3115B7-835B-478A-9653-2CFB8EFF6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829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Conteú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D7637B86-9393-42F4-9B88-1909AC095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1264" y="2048912"/>
            <a:ext cx="8077561" cy="4206501"/>
          </a:xfr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pt-BR" sz="3200" noProof="0"/>
              <a:t>Conteúdo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7" name="Imagem 6" descr="Uma imagem contendo objeto&#10;&#10;Descrição gerada automaticamente">
            <a:extLst>
              <a:ext uri="{FF2B5EF4-FFF2-40B4-BE49-F238E27FC236}">
                <a16:creationId xmlns:a16="http://schemas.microsoft.com/office/drawing/2014/main" id="{02FD8486-DD72-4E25-BCDF-6EAA0397E4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4528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VPConf - Sortei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4138456" y="735409"/>
            <a:ext cx="6205694" cy="535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4200" b="1" noProof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Sorteios dos Brindes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9ACBE5-4EF4-4CC3-9A29-D106D860ACB5}"/>
              </a:ext>
            </a:extLst>
          </p:cNvPr>
          <p:cNvSpPr/>
          <p:nvPr userDrawn="1"/>
        </p:nvSpPr>
        <p:spPr>
          <a:xfrm>
            <a:off x="9978890" y="6264561"/>
            <a:ext cx="199548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b="1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#MVPConf</a:t>
            </a:r>
          </a:p>
        </p:txBody>
      </p:sp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975EE35E-805B-426A-8D7D-CD9FCA8E16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2932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367B010-107F-45FE-94B8-6452FF23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5322A2-D488-43B3-8050-E14233B87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C7A158-726C-4AFE-B1EC-AF327820C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BB33A-E318-40F2-952A-3DC38B5C826C}" type="datetimeFigureOut">
              <a:rPr lang="pt-BR" smtClean="0"/>
              <a:t>13/04/2019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811E76-61F7-4474-8EBD-B1E92BFDB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260E63-B21E-448B-96BB-8D665D85D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2DB50-F006-4926-B10B-B581007D5E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26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5" r:id="rId4"/>
    <p:sldLayoutId id="2147483663" r:id="rId5"/>
    <p:sldLayoutId id="2147483664" r:id="rId6"/>
    <p:sldLayoutId id="2147483666" r:id="rId7"/>
    <p:sldLayoutId id="2147483668" r:id="rId8"/>
    <p:sldLayoutId id="2147483667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6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O Datacenter legado...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828339" y="1550333"/>
            <a:ext cx="90794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Diversas Máquinas Virtuais Linux e Windows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Hospedadas em Cluster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Vmware</a:t>
            </a: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Servidores SQL Enterprise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Storage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sem replicação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Firewall sem contingência </a:t>
            </a:r>
          </a:p>
        </p:txBody>
      </p:sp>
      <p:pic>
        <p:nvPicPr>
          <p:cNvPr id="1026" name="Picture 2" descr="Resultado de imagem para datacenter">
            <a:extLst>
              <a:ext uri="{FF2B5EF4-FFF2-40B4-BE49-F238E27FC236}">
                <a16:creationId xmlns:a16="http://schemas.microsoft.com/office/drawing/2014/main" id="{3E95AE0B-66F0-C748-9347-7B40C7F62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491" y="4192189"/>
            <a:ext cx="1643449" cy="19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datacenter">
            <a:extLst>
              <a:ext uri="{FF2B5EF4-FFF2-40B4-BE49-F238E27FC236}">
                <a16:creationId xmlns:a16="http://schemas.microsoft.com/office/drawing/2014/main" id="{5E03563A-DABC-1542-99EE-FC0900ED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95" y="3984334"/>
            <a:ext cx="2336537" cy="272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Impacto ao Negócio...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828339" y="1723405"/>
            <a:ext cx="9079454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Ambiente sem uma solução de DR adequada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Constantes problemas de Acesso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Servidores de SQL apresentando problemas no </a:t>
            </a:r>
            <a:r>
              <a:rPr lang="pt-B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AlwaysOn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AG e Performance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Segurança Frágil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Necessidade constante de manutenção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Custos muito elevados com ambientes de Produção e Testes</a:t>
            </a:r>
          </a:p>
        </p:txBody>
      </p:sp>
      <p:pic>
        <p:nvPicPr>
          <p:cNvPr id="2" name="Picture 2" descr="Resultado de imagem para business impact">
            <a:extLst>
              <a:ext uri="{FF2B5EF4-FFF2-40B4-BE49-F238E27FC236}">
                <a16:creationId xmlns:a16="http://schemas.microsoft.com/office/drawing/2014/main" id="{0E9E8858-C5D8-9648-9A71-466A8360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02" y="4790453"/>
            <a:ext cx="3958814" cy="185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65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O Desafio...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63793" y="2196741"/>
            <a:ext cx="9079454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Uma solução em Cloud que atendesse as expectativas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: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Segurança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Disponibilidade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Compliance</a:t>
            </a:r>
            <a:r>
              <a:rPr lang="pt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 com as novas normativas do Banco Central do Brasil</a:t>
            </a:r>
            <a:endParaRPr lang="pt" sz="32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3074" name="Picture 2" descr="Resultado de imagem para desafio">
            <a:extLst>
              <a:ext uri="{FF2B5EF4-FFF2-40B4-BE49-F238E27FC236}">
                <a16:creationId xmlns:a16="http://schemas.microsoft.com/office/drawing/2014/main" id="{6873960C-A9C0-9D48-BDF2-41E3B73F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667" y="4334880"/>
            <a:ext cx="2891415" cy="23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5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Migrar todas as Máquinas Virtuais, sendo elas Linux e Windows.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097359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559024"/>
            <a:ext cx="907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Utilizado o Site Recovery para migração das Máquinas Virtuais.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4100" name="Picture 4" descr="Resultado de imagem para azure site recovery">
            <a:extLst>
              <a:ext uri="{FF2B5EF4-FFF2-40B4-BE49-F238E27FC236}">
                <a16:creationId xmlns:a16="http://schemas.microsoft.com/office/drawing/2014/main" id="{30B99068-88AB-7243-AAAF-64D91E1B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35" y="2804729"/>
            <a:ext cx="4595158" cy="433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azure site recovery">
            <a:extLst>
              <a:ext uri="{FF2B5EF4-FFF2-40B4-BE49-F238E27FC236}">
                <a16:creationId xmlns:a16="http://schemas.microsoft.com/office/drawing/2014/main" id="{76C3634D-ED6E-6045-ADD4-7A2EB4B6A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388" y="3957345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5F62EB-215C-CC44-ADFD-AF03232C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486" y="1281023"/>
            <a:ext cx="2759514" cy="2346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2E5FD3-06DC-1A42-A9EB-C7E071001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531" y="3734450"/>
            <a:ext cx="2725207" cy="23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Migração do SQL Server 2016.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097359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696184"/>
            <a:ext cx="907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Migrado a solução de banco de dados para SQL Server 2016;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H/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 com </a:t>
            </a:r>
            <a:r>
              <a:rPr lang="p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AlwaysOn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para sites no Brasil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;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Replicação nos Estados Unidos 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para contingencia;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Realizado </a:t>
            </a:r>
            <a:r>
              <a:rPr lang="p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redução de cores 12vCPUs para 8vCPUs 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mais performáticas.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53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871149"/>
            <a:ext cx="9595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Migrar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repositórios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de 20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anos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de backup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conformidade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com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normativas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do Banco Central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409484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461551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923216"/>
            <a:ext cx="9079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Utilizado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Blobs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na camada FRIA para repositório de Backup dos bancos e utilizado o Azure Backup para backup completo das Máquinas Virtuais.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6146" name="Picture 2" descr="Resultado de imagem para blob azure">
            <a:extLst>
              <a:ext uri="{FF2B5EF4-FFF2-40B4-BE49-F238E27FC236}">
                <a16:creationId xmlns:a16="http://schemas.microsoft.com/office/drawing/2014/main" id="{4E7693B3-8CB8-6546-9006-9EA0E9E1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40" y="4658061"/>
            <a:ext cx="5207776" cy="12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Reduzir custo com ambientes de teste.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097359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559024"/>
            <a:ext cx="9079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Ambiente de teste e desenvolvimento, foram automatizados com </a:t>
            </a:r>
            <a:r>
              <a:rPr lang="pt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Azure Automation 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para ficarem desligados quando estiverem em uso.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Utilizado Máquinas Virtuais da Série A e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B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7170" name="Picture 2" descr="Resultado de imagem para azure automation">
            <a:extLst>
              <a:ext uri="{FF2B5EF4-FFF2-40B4-BE49-F238E27FC236}">
                <a16:creationId xmlns:a16="http://schemas.microsoft.com/office/drawing/2014/main" id="{6EE2173C-7E03-A64D-8AF4-7710B3AC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67" y="4181278"/>
            <a:ext cx="1955643" cy="195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E3C1AA-E044-1E42-A98B-19BC6F08C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49" y="3944019"/>
            <a:ext cx="2114965" cy="1798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B6D4B-A16F-5048-9C2F-573936A87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328" y="3944019"/>
            <a:ext cx="2088672" cy="17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Reduzir custo com servidores de RDS.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097359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559024"/>
            <a:ext cx="9079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Utilizado o RDS Auto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Scaling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para ir iniciando e desligando os servidores de sessão de acordo com a demanda.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8194" name="Picture 2" descr="Imagem relacionada">
            <a:extLst>
              <a:ext uri="{FF2B5EF4-FFF2-40B4-BE49-F238E27FC236}">
                <a16:creationId xmlns:a16="http://schemas.microsoft.com/office/drawing/2014/main" id="{9FA42934-46CA-EA42-80FC-16706CC7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48" y="3462807"/>
            <a:ext cx="3014802" cy="301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m relacionada">
            <a:extLst>
              <a:ext uri="{FF2B5EF4-FFF2-40B4-BE49-F238E27FC236}">
                <a16:creationId xmlns:a16="http://schemas.microsoft.com/office/drawing/2014/main" id="{E5746747-A9AD-A840-857C-DDFF6F9A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67" y="4321533"/>
            <a:ext cx="1333948" cy="13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m relacionada">
            <a:extLst>
              <a:ext uri="{FF2B5EF4-FFF2-40B4-BE49-F238E27FC236}">
                <a16:creationId xmlns:a16="http://schemas.microsoft.com/office/drawing/2014/main" id="{6C192266-763B-4045-8A94-C3586886A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15" y="4321533"/>
            <a:ext cx="1333948" cy="13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m relacionada">
            <a:extLst>
              <a:ext uri="{FF2B5EF4-FFF2-40B4-BE49-F238E27FC236}">
                <a16:creationId xmlns:a16="http://schemas.microsoft.com/office/drawing/2014/main" id="{8221BE6B-3D26-384D-A95A-0D688E30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742" y="4321533"/>
            <a:ext cx="1333948" cy="13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m relacionada">
            <a:extLst>
              <a:ext uri="{FF2B5EF4-FFF2-40B4-BE49-F238E27FC236}">
                <a16:creationId xmlns:a16="http://schemas.microsoft.com/office/drawing/2014/main" id="{E56B5C6E-CB0B-774E-A0BF-A13E717C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371" y="4321533"/>
            <a:ext cx="1333948" cy="133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5193D96E-0D28-BA4E-BDE3-BA9D5A491C60}"/>
              </a:ext>
            </a:extLst>
          </p:cNvPr>
          <p:cNvSpPr/>
          <p:nvPr/>
        </p:nvSpPr>
        <p:spPr>
          <a:xfrm>
            <a:off x="4324574" y="4691868"/>
            <a:ext cx="763793" cy="53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CF97CEB-18AE-5D4E-A779-1E5161C62B43}"/>
              </a:ext>
            </a:extLst>
          </p:cNvPr>
          <p:cNvSpPr/>
          <p:nvPr/>
        </p:nvSpPr>
        <p:spPr>
          <a:xfrm rot="5400000">
            <a:off x="8075398" y="3690656"/>
            <a:ext cx="473337" cy="3628896"/>
          </a:xfrm>
          <a:prstGeom prst="rightBrac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A978BD3-7A3F-2449-8893-C30F4D95A140}"/>
              </a:ext>
            </a:extLst>
          </p:cNvPr>
          <p:cNvSpPr/>
          <p:nvPr/>
        </p:nvSpPr>
        <p:spPr>
          <a:xfrm rot="5400000">
            <a:off x="5568867" y="4875783"/>
            <a:ext cx="473337" cy="125864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D13FCA-2694-C449-8212-3D19A985944B}"/>
              </a:ext>
            </a:extLst>
          </p:cNvPr>
          <p:cNvSpPr/>
          <p:nvPr/>
        </p:nvSpPr>
        <p:spPr>
          <a:xfrm>
            <a:off x="7081944" y="5671952"/>
            <a:ext cx="2460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Scale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Out as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Needed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279F5-316B-B248-BEAE-9D01A5048F9B}"/>
              </a:ext>
            </a:extLst>
          </p:cNvPr>
          <p:cNvSpPr/>
          <p:nvPr/>
        </p:nvSpPr>
        <p:spPr>
          <a:xfrm>
            <a:off x="5002137" y="5677834"/>
            <a:ext cx="167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Minimum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Size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73FB7A4-EB78-F246-BEB4-79E8CAAC06E2}"/>
              </a:ext>
            </a:extLst>
          </p:cNvPr>
          <p:cNvSpPr/>
          <p:nvPr/>
        </p:nvSpPr>
        <p:spPr>
          <a:xfrm rot="5400000">
            <a:off x="7370772" y="3758879"/>
            <a:ext cx="473337" cy="50381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7D5FB-2C42-314E-9F5E-AB7BD3F13E16}"/>
              </a:ext>
            </a:extLst>
          </p:cNvPr>
          <p:cNvSpPr/>
          <p:nvPr/>
        </p:nvSpPr>
        <p:spPr>
          <a:xfrm>
            <a:off x="6870475" y="6477422"/>
            <a:ext cx="2446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Maximum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Size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12E-557E-F44B-826F-DE652679965D}"/>
              </a:ext>
            </a:extLst>
          </p:cNvPr>
          <p:cNvSpPr/>
          <p:nvPr/>
        </p:nvSpPr>
        <p:spPr>
          <a:xfrm>
            <a:off x="2065485" y="3213670"/>
            <a:ext cx="2366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16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vcpus</a:t>
            </a:r>
            <a:b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</a:b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64 GB de RAM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7389FF-03A6-0B49-B8AB-5487354B72A8}"/>
              </a:ext>
            </a:extLst>
          </p:cNvPr>
          <p:cNvSpPr/>
          <p:nvPr/>
        </p:nvSpPr>
        <p:spPr>
          <a:xfrm>
            <a:off x="5058140" y="3967475"/>
            <a:ext cx="155602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4 </a:t>
            </a:r>
            <a:r>
              <a:rPr lang="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vcpus</a:t>
            </a:r>
            <a:b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</a:b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16 GB de RAM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E98795-00A6-C14D-8101-7AD429A36900}"/>
              </a:ext>
            </a:extLst>
          </p:cNvPr>
          <p:cNvSpPr/>
          <p:nvPr/>
        </p:nvSpPr>
        <p:spPr>
          <a:xfrm>
            <a:off x="6383900" y="3989401"/>
            <a:ext cx="141077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4 </a:t>
            </a:r>
            <a:r>
              <a:rPr lang="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vcpus</a:t>
            </a:r>
            <a:b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</a:b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16 GB de RAM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CC5DAA-3444-EC45-86A3-A8036E1B738C}"/>
              </a:ext>
            </a:extLst>
          </p:cNvPr>
          <p:cNvSpPr/>
          <p:nvPr/>
        </p:nvSpPr>
        <p:spPr>
          <a:xfrm>
            <a:off x="7664801" y="3997636"/>
            <a:ext cx="141077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4 </a:t>
            </a:r>
            <a:r>
              <a:rPr lang="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vcpus</a:t>
            </a:r>
            <a:b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</a:b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16 GB de RAM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A25FE6-A319-674D-906A-81DA9FE6D7F3}"/>
              </a:ext>
            </a:extLst>
          </p:cNvPr>
          <p:cNvSpPr/>
          <p:nvPr/>
        </p:nvSpPr>
        <p:spPr>
          <a:xfrm>
            <a:off x="8928155" y="3996740"/>
            <a:ext cx="1410777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4 </a:t>
            </a:r>
            <a:r>
              <a:rPr lang="pt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vcpus</a:t>
            </a:r>
            <a:b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</a:br>
            <a:r>
              <a:rPr lang="p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16 GB de RAM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12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Criar uma solução de DR.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097359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559024"/>
            <a:ext cx="9079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Ambiente foi totalmente replicado para os Estados Unidos com o Azure Site Recovery e Log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Shipping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para banco de dados.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4B0BDA-02AA-5149-99D3-326763E2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85" y="3372643"/>
            <a:ext cx="5579273" cy="3388712"/>
          </a:xfrm>
          <a:prstGeom prst="rect">
            <a:avLst/>
          </a:prstGeom>
        </p:spPr>
      </p:pic>
      <p:pic>
        <p:nvPicPr>
          <p:cNvPr id="9222" name="Picture 6" descr="Resultado de imagem para log shipping">
            <a:extLst>
              <a:ext uri="{FF2B5EF4-FFF2-40B4-BE49-F238E27FC236}">
                <a16:creationId xmlns:a16="http://schemas.microsoft.com/office/drawing/2014/main" id="{3D3CBE3A-709D-1645-A081-D680CDC3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40" y="3822501"/>
            <a:ext cx="3746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01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Soluções tecnológicas...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Prover segurança aos aplicativos com conexão externa.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097359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2559024"/>
            <a:ext cx="9079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Provisionado um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appliance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virtual da </a:t>
            </a:r>
            <a:r>
              <a:rPr lang="pt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WatchGuard</a:t>
            </a: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 para criptografia do tráfego de rede.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Utilizado Security Center para analises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proativas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10244" name="Picture 4" descr="Resultado de imagem para watchguard firebox cloud">
            <a:extLst>
              <a:ext uri="{FF2B5EF4-FFF2-40B4-BE49-F238E27FC236}">
                <a16:creationId xmlns:a16="http://schemas.microsoft.com/office/drawing/2014/main" id="{DCB3179E-2F60-5E42-8A2B-52A188FF2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295" y="4318782"/>
            <a:ext cx="4066721" cy="12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m para azure security center">
            <a:extLst>
              <a:ext uri="{FF2B5EF4-FFF2-40B4-BE49-F238E27FC236}">
                <a16:creationId xmlns:a16="http://schemas.microsoft.com/office/drawing/2014/main" id="{02B6F771-6FED-5D48-886D-F93F03CF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42" y="3917583"/>
            <a:ext cx="3816753" cy="20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3D35D52-78B5-42EB-B379-1D220D09C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" dirty="0"/>
              <a:t>Cases – Trilha com cases reais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D21BB854-F873-42E1-846E-22809FF41D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" dirty="0"/>
              <a:t>VIA CERTA Financiadora - Um case de sucesso no Microsoft Azure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028383E-5C7A-4610-8933-EC5A530731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Eduardo Kieling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E1517820-DF18-4B18-A1EC-BBFECCC3C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Rodrigo Crespi</a:t>
            </a:r>
          </a:p>
        </p:txBody>
      </p:sp>
    </p:spTree>
    <p:extLst>
      <p:ext uri="{BB962C8B-B14F-4D97-AF65-F5344CB8AC3E}">
        <p14:creationId xmlns:p14="http://schemas.microsoft.com/office/powerpoint/2010/main" val="63809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Conformidade...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799635" y="1725460"/>
            <a:ext cx="9595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Possuir conformidade com resolução 4658/2018 (política de segurança sobre serviços de processamento e armazenamento de dados e computação em nuvem) do BACEN (Banco Central) para financeiras e bancos. 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05CEB-40AE-1447-9FA7-4239E28597D2}"/>
              </a:ext>
            </a:extLst>
          </p:cNvPr>
          <p:cNvSpPr txBox="1"/>
          <p:nvPr/>
        </p:nvSpPr>
        <p:spPr>
          <a:xfrm>
            <a:off x="634702" y="1263795"/>
            <a:ext cx="76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Cenário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5C85-234F-7244-AFE5-A4D66CE595B6}"/>
              </a:ext>
            </a:extLst>
          </p:cNvPr>
          <p:cNvSpPr txBox="1"/>
          <p:nvPr/>
        </p:nvSpPr>
        <p:spPr>
          <a:xfrm>
            <a:off x="1047061" y="2587235"/>
            <a:ext cx="7250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ea typeface="+mj-ea"/>
              </a:rPr>
              <a:t>Solução</a:t>
            </a:r>
            <a:endParaRPr lang="en-US" sz="28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6E07E-8F51-5241-808E-FE32D8E4BE59}"/>
              </a:ext>
            </a:extLst>
          </p:cNvPr>
          <p:cNvSpPr/>
          <p:nvPr/>
        </p:nvSpPr>
        <p:spPr>
          <a:xfrm>
            <a:off x="1047061" y="3048900"/>
            <a:ext cx="9079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Microsoft sofreu uma auditoria e confirmaram que infraestrutura do Azure está 100% homologada para a resolução 4658/2018 do BACEN.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C638C5-7445-5341-98CE-D7F4B5991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68" y="4136198"/>
            <a:ext cx="2320506" cy="2341318"/>
          </a:xfrm>
          <a:prstGeom prst="rect">
            <a:avLst/>
          </a:prstGeom>
        </p:spPr>
      </p:pic>
      <p:pic>
        <p:nvPicPr>
          <p:cNvPr id="11266" name="Picture 2" descr="Resultado de imagem para normas">
            <a:extLst>
              <a:ext uri="{FF2B5EF4-FFF2-40B4-BE49-F238E27FC236}">
                <a16:creationId xmlns:a16="http://schemas.microsoft.com/office/drawing/2014/main" id="{861A8D23-2E7D-024F-A491-D8BD3DEF8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28" y="3912692"/>
            <a:ext cx="2564824" cy="25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4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EF3809C-C6B3-46BE-83F3-8BB89452D388}"/>
              </a:ext>
            </a:extLst>
          </p:cNvPr>
          <p:cNvSpPr txBox="1">
            <a:spLocks/>
          </p:cNvSpPr>
          <p:nvPr/>
        </p:nvSpPr>
        <p:spPr>
          <a:xfrm>
            <a:off x="6280284" y="3716583"/>
            <a:ext cx="5911715" cy="1445289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Blog: 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sqlcrespi.com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</a:endParaRPr>
          </a:p>
          <a:p>
            <a:endParaRPr lang="pt-BR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LinkedIn.com/in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rodrigocrespi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Twitter.com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sqlcrespi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5B33EABD-1602-5C40-B1CC-533F3EF65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2" y="1750934"/>
            <a:ext cx="1170401" cy="1445289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80B238E7-BD03-45AE-AEF5-EEB9965650EA}"/>
              </a:ext>
            </a:extLst>
          </p:cNvPr>
          <p:cNvSpPr txBox="1">
            <a:spLocks/>
          </p:cNvSpPr>
          <p:nvPr/>
        </p:nvSpPr>
        <p:spPr>
          <a:xfrm>
            <a:off x="6280283" y="1750934"/>
            <a:ext cx="5911715" cy="1445289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Blog: 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eduardokieling.com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</a:endParaRPr>
          </a:p>
          <a:p>
            <a:endParaRPr lang="pt-BR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LinkedIn.com/in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eduardo.kieling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Twitter.com</a:t>
            </a:r>
            <a:r>
              <a:rPr lang="pt-BR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edu_kieling</a:t>
            </a:r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4AB4F4C-BCAE-A149-BA31-3AA9EFC19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2" y="3716583"/>
            <a:ext cx="1170401" cy="14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CEEC032-692D-4A38-9825-5192F136C60B}"/>
              </a:ext>
            </a:extLst>
          </p:cNvPr>
          <p:cNvSpPr txBox="1">
            <a:spLocks/>
          </p:cNvSpPr>
          <p:nvPr/>
        </p:nvSpPr>
        <p:spPr>
          <a:xfrm>
            <a:off x="450865" y="5013577"/>
            <a:ext cx="8526880" cy="1682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4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Blog: </a:t>
            </a:r>
            <a:r>
              <a:rPr lang="pt-BR" sz="2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rPr>
              <a:t>eduardokieling.com</a:t>
            </a:r>
            <a:endParaRPr lang="pt-BR" sz="24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</a:endParaRPr>
          </a:p>
          <a:p>
            <a:pPr algn="r"/>
            <a:endParaRPr lang="pt-BR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pt-BR" sz="24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LinkedIn.com/in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eduardo.kieling</a:t>
            </a:r>
            <a:endParaRPr lang="pt-BR" sz="24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pt-BR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pt-BR" sz="2400" b="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Twitter.com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sz="2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edu_kieling</a:t>
            </a:r>
            <a:endParaRPr lang="pt-BR" sz="2400" b="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Placeholder 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239978D0-5095-4541-BC4B-F9D5B60D58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7214"/>
          <a:stretch>
            <a:fillRect/>
          </a:stretch>
        </p:blipFill>
        <p:spPr>
          <a:xfrm>
            <a:off x="9424421" y="1788418"/>
            <a:ext cx="2446528" cy="3876972"/>
          </a:xfrm>
        </p:spPr>
      </p:pic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94E2B83-1792-4391-815C-5B3C0F0BE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Eduardo Kieling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5E145EED-E82B-4DFA-A703-B63C9FBBA1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865" y="2215671"/>
            <a:ext cx="7714190" cy="213645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" dirty="0"/>
              <a:t>Especialista certificado em diversas tecnologias e Mestre em computação aplicada, possuindo muitos anos de experiência no mercado, atuando em empresas de médio e grande porte. É responsável pelo desenho de soluções, implementação e administração de projetos em diversas tecnologias.</a:t>
            </a:r>
            <a:endParaRPr lang="pt-BR" dirty="0"/>
          </a:p>
        </p:txBody>
      </p:sp>
      <p:pic>
        <p:nvPicPr>
          <p:cNvPr id="1026" name="Picture 2" descr="Microsoft Certified: Azure Solutions Architect Expert">
            <a:extLst>
              <a:ext uri="{FF2B5EF4-FFF2-40B4-BE49-F238E27FC236}">
                <a16:creationId xmlns:a16="http://schemas.microsoft.com/office/drawing/2014/main" id="{FE8B908B-A7B6-8A40-B6D8-BDF1A129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87" y="4913607"/>
            <a:ext cx="1503566" cy="15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ert - Technology Architect, VNX Solutions Version 8.0">
            <a:extLst>
              <a:ext uri="{FF2B5EF4-FFF2-40B4-BE49-F238E27FC236}">
                <a16:creationId xmlns:a16="http://schemas.microsoft.com/office/drawing/2014/main" id="{7E7EF1D9-CE74-7C4B-8FA0-54B01849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29" y="5743731"/>
            <a:ext cx="673442" cy="6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sco Certified Network Associate Routing and Switching (CCNA Routing and Switching)">
            <a:extLst>
              <a:ext uri="{FF2B5EF4-FFF2-40B4-BE49-F238E27FC236}">
                <a16:creationId xmlns:a16="http://schemas.microsoft.com/office/drawing/2014/main" id="{2A84F959-A8D5-9841-A25E-E5E35BEF5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19" y="4963053"/>
            <a:ext cx="849861" cy="84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duardokielingdotcom.files.wordpress.com/2018/09/mcse-productivity.png">
            <a:extLst>
              <a:ext uri="{FF2B5EF4-FFF2-40B4-BE49-F238E27FC236}">
                <a16:creationId xmlns:a16="http://schemas.microsoft.com/office/drawing/2014/main" id="{B6774706-81FC-A44E-8ECD-526B8616D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79" y="5377496"/>
            <a:ext cx="715082" cy="71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duardokielingdotcom.files.wordpress.com/2018/09/vmware.png">
            <a:extLst>
              <a:ext uri="{FF2B5EF4-FFF2-40B4-BE49-F238E27FC236}">
                <a16:creationId xmlns:a16="http://schemas.microsoft.com/office/drawing/2014/main" id="{D8DEF59F-A871-B645-9789-C83F3C5C7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8" y="6116646"/>
            <a:ext cx="1849993" cy="3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itil logo">
            <a:extLst>
              <a:ext uri="{FF2B5EF4-FFF2-40B4-BE49-F238E27FC236}">
                <a16:creationId xmlns:a16="http://schemas.microsoft.com/office/drawing/2014/main" id="{58DADEB2-FF0C-6F43-9CEB-8C9E53ED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0" y="5518474"/>
            <a:ext cx="1144873" cy="5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6">
            <a:extLst>
              <a:ext uri="{FF2B5EF4-FFF2-40B4-BE49-F238E27FC236}">
                <a16:creationId xmlns:a16="http://schemas.microsoft.com/office/drawing/2014/main" id="{2CE06705-DEE5-5147-8040-2F2FB581CC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98" y="5604246"/>
            <a:ext cx="2794373" cy="72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>
            <a:extLst>
              <a:ext uri="{FF2B5EF4-FFF2-40B4-BE49-F238E27FC236}">
                <a16:creationId xmlns:a16="http://schemas.microsoft.com/office/drawing/2014/main" id="{C7784AFE-5923-2547-AF6E-745A5C66B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147" y="5584637"/>
            <a:ext cx="2489466" cy="80414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D3A6980-11FB-4377-9884-7A59B3534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90" y="779590"/>
            <a:ext cx="2734779" cy="4748064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BD5C70B4-2A57-4D4F-93AB-A5486AABE02E}"/>
              </a:ext>
            </a:extLst>
          </p:cNvPr>
          <p:cNvSpPr txBox="1">
            <a:spLocks/>
          </p:cNvSpPr>
          <p:nvPr/>
        </p:nvSpPr>
        <p:spPr>
          <a:xfrm>
            <a:off x="450865" y="5013577"/>
            <a:ext cx="8526880" cy="1682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4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YouTube.com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/sqlcrespi</a:t>
            </a:r>
          </a:p>
          <a:p>
            <a:pPr algn="r"/>
            <a:endParaRPr lang="pt-BR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pt-BR" sz="24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LinkedIn.com/in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/rodrigocrespi</a:t>
            </a:r>
          </a:p>
          <a:p>
            <a:pPr algn="r"/>
            <a:endParaRPr lang="pt-BR" sz="2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pt-BR" sz="2400" b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Twitter.com</a:t>
            </a:r>
            <a:r>
              <a:rPr lang="pt-BR" sz="2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/sqlcrespi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145EFFCF-3839-4B2B-AAAA-3B06F11C9D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865" y="1460310"/>
            <a:ext cx="8502066" cy="634711"/>
          </a:xfrm>
        </p:spPr>
        <p:txBody>
          <a:bodyPr/>
          <a:lstStyle/>
          <a:p>
            <a:r>
              <a:rPr lang="en-US" dirty="0"/>
              <a:t>Rodrigo Crespi</a:t>
            </a:r>
            <a:endParaRPr lang="pt-BR" dirty="0"/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EB3F3495-C14F-4238-9FF6-B5963703C5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865" y="2328262"/>
            <a:ext cx="8502066" cy="2408358"/>
          </a:xfrm>
        </p:spPr>
        <p:txBody>
          <a:bodyPr>
            <a:normAutofit/>
          </a:bodyPr>
          <a:lstStyle/>
          <a:p>
            <a:r>
              <a:rPr lang="pt-BR" sz="26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</a:rPr>
              <a:t>MVP Data Platform, MCT, MCSE, MCSA, MCITP, MCDBA e MCP em SQL Server, possui outras certificações em .NET Framework, Dynamics CRM e etc. Iniciou trabalhando com MySQL 3, PostgreSQL 7 e SQL Server 6.5 na época como desenvolvedor e logo direcionou a sua carreira para a área de administração de bancos de dados.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ea typeface="+mj-ea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0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FDDA506-492D-42D7-9507-BA567E92C534}"/>
              </a:ext>
            </a:extLst>
          </p:cNvPr>
          <p:cNvSpPr txBox="1">
            <a:spLocks/>
          </p:cNvSpPr>
          <p:nvPr/>
        </p:nvSpPr>
        <p:spPr>
          <a:xfrm>
            <a:off x="1599063" y="1762837"/>
            <a:ext cx="8532227" cy="4142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u="none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Toda a renda obtida com a venda dos ingressos para o MVPConf LATAM 2019 serão doados para cinco Entidades beneficentes.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Uma em cada região do Brasil!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Consulte no site as Entidades beneficiadas!</a:t>
            </a:r>
          </a:p>
          <a:p>
            <a:endParaRPr lang="pt-BR" dirty="0"/>
          </a:p>
          <a:p>
            <a:r>
              <a:rPr lang="pt-BR" b="1" dirty="0"/>
              <a:t>MVPConf.com.br</a:t>
            </a:r>
          </a:p>
        </p:txBody>
      </p:sp>
    </p:spTree>
    <p:extLst>
      <p:ext uri="{BB962C8B-B14F-4D97-AF65-F5344CB8AC3E}">
        <p14:creationId xmlns:p14="http://schemas.microsoft.com/office/powerpoint/2010/main" val="524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A6A5DF-F10E-8441-8A51-F52FCECA1FBF}"/>
              </a:ext>
            </a:extLst>
          </p:cNvPr>
          <p:cNvSpPr/>
          <p:nvPr/>
        </p:nvSpPr>
        <p:spPr>
          <a:xfrm>
            <a:off x="1654629" y="1789226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 VIA CERTA Financiadora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O Datacenter legado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Impacto ao Negócio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O Desafio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Soluções Tecnológicas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Conformidade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Sorteio de Brindes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j-ea"/>
            </a:endParaRPr>
          </a:p>
        </p:txBody>
      </p:sp>
      <p:pic>
        <p:nvPicPr>
          <p:cNvPr id="13314" name="Picture 2" descr="Resultado de imagem para azure">
            <a:extLst>
              <a:ext uri="{FF2B5EF4-FFF2-40B4-BE49-F238E27FC236}">
                <a16:creationId xmlns:a16="http://schemas.microsoft.com/office/drawing/2014/main" id="{CA8F5017-F7E5-1C4E-B0A0-3495E296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377" y="4412342"/>
            <a:ext cx="2590796" cy="129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via certa logo">
            <a:extLst>
              <a:ext uri="{FF2B5EF4-FFF2-40B4-BE49-F238E27FC236}">
                <a16:creationId xmlns:a16="http://schemas.microsoft.com/office/drawing/2014/main" id="{A710B130-54DD-C244-8592-3CB748C1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330" y="5659841"/>
            <a:ext cx="2407455" cy="5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29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804D1-1088-4F43-9F7A-5802990478ED}"/>
              </a:ext>
            </a:extLst>
          </p:cNvPr>
          <p:cNvSpPr txBox="1"/>
          <p:nvPr/>
        </p:nvSpPr>
        <p:spPr>
          <a:xfrm>
            <a:off x="3958813" y="721079"/>
            <a:ext cx="725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Segoe UI" panose="020B0502040204020203" pitchFamily="34" charset="0"/>
                <a:ea typeface="+mj-ea"/>
              </a:rPr>
              <a:t>A VIA CERTA Financiadora...</a:t>
            </a:r>
            <a:endParaRPr lang="en-US" sz="3600" b="1" dirty="0">
              <a:latin typeface="Segoe UI" panose="020B0502040204020203" pitchFamily="34" charset="0"/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766EA-C02B-5A4D-847C-F528E42AC291}"/>
              </a:ext>
            </a:extLst>
          </p:cNvPr>
          <p:cNvSpPr/>
          <p:nvPr/>
        </p:nvSpPr>
        <p:spPr>
          <a:xfrm>
            <a:off x="828339" y="1723405"/>
            <a:ext cx="9079454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Empresa tradicional do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ramo de crédito financeiro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Mais de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50 anos de mercado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Uma das 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principais empresas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de financiamento pessoal do sul do Brasil</a:t>
            </a: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A Via Certa oferece vários produtos de financiamento pessoal, sendo os principais: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Crédito Pessoal;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Crédito Consignado;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Seguros;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Financiamento Agrário;</a:t>
            </a:r>
          </a:p>
          <a:p>
            <a:pPr marL="1371600" lvl="2" indent="-457200">
              <a:lnSpc>
                <a:spcPct val="9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</a:rPr>
              <a:t>Financiamento para Construção Civil – Crédito Reforma.</a:t>
            </a:r>
          </a:p>
        </p:txBody>
      </p:sp>
      <p:pic>
        <p:nvPicPr>
          <p:cNvPr id="2050" name="Picture 2" descr="Resultado de imagem para via certa logo">
            <a:extLst>
              <a:ext uri="{FF2B5EF4-FFF2-40B4-BE49-F238E27FC236}">
                <a16:creationId xmlns:a16="http://schemas.microsoft.com/office/drawing/2014/main" id="{2D4DEEA3-47E9-AC45-9CF6-9AC6AD9CE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485" y="4706477"/>
            <a:ext cx="2821641" cy="6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19ADEA81D68CE4CB334ABBCE2D12AC9" ma:contentTypeVersion="4" ma:contentTypeDescription="Crie um novo documento." ma:contentTypeScope="" ma:versionID="ddb2ae71ca51fa0c545afdf1bf7344fd">
  <xsd:schema xmlns:xsd="http://www.w3.org/2001/XMLSchema" xmlns:xs="http://www.w3.org/2001/XMLSchema" xmlns:p="http://schemas.microsoft.com/office/2006/metadata/properties" xmlns:ns2="ecd41764-4046-4209-a1b7-6e47dbe17f9c" xmlns:ns3="85581387-238c-4ba3-b655-a1c83b2aabcb" targetNamespace="http://schemas.microsoft.com/office/2006/metadata/properties" ma:root="true" ma:fieldsID="b14d1b7c3c14775243985ff3e1dc7118" ns2:_="" ns3:_="">
    <xsd:import namespace="ecd41764-4046-4209-a1b7-6e47dbe17f9c"/>
    <xsd:import namespace="85581387-238c-4ba3-b655-a1c83b2aabc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41764-4046-4209-a1b7-6e47dbe17f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81387-238c-4ba3-b655-a1c83b2aab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37BD3A-7006-4447-8349-1EAE1B263C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41764-4046-4209-a1b7-6e47dbe17f9c"/>
    <ds:schemaRef ds:uri="85581387-238c-4ba3-b655-a1c83b2aab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2B6D75-7BB7-43F2-A5EA-4529025D3D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1EF60A-1499-445D-94B8-037159DA0F8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728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Heber Lopes</dc:creator>
  <cp:lastModifiedBy>Rodrigo Crespi</cp:lastModifiedBy>
  <cp:revision>54</cp:revision>
  <dcterms:created xsi:type="dcterms:W3CDTF">2019-04-03T15:23:04Z</dcterms:created>
  <dcterms:modified xsi:type="dcterms:W3CDTF">2019-04-13T14:37:54Z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0x010100C19ADEA81D68CE4CB334ABBCE2D12AC9</vt:lpwstr>
  </property>
</Properties>
</file>